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4610100" cy="3460750"/>
  <p:notesSz cx="4610100" cy="3460750"/>
  <p:embeddedFontLst>
    <p:embeddedFont>
      <p:font typeface="Arial Unicode MS" panose="020B0604020202020204" charset="-128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Georgia" panose="02040502050405020303" pitchFamily="18" charset="0"/>
      <p:regular r:id="rId14"/>
      <p:bold r:id="rId15"/>
      <p:italic r:id="rId16"/>
      <p:boldItalic r:id="rId1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1" d="100"/>
          <a:sy n="101" d="100"/>
        </p:scale>
        <p:origin x="1387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9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4608195" cy="356870"/>
          </a:xfrm>
          <a:custGeom>
            <a:avLst/>
            <a:gdLst/>
            <a:ahLst/>
            <a:cxnLst/>
            <a:rect l="l" t="t" r="r" b="b"/>
            <a:pathLst>
              <a:path w="4608195" h="356870">
                <a:moveTo>
                  <a:pt x="4608004" y="0"/>
                </a:moveTo>
                <a:lnTo>
                  <a:pt x="0" y="0"/>
                </a:lnTo>
                <a:lnTo>
                  <a:pt x="0" y="356260"/>
                </a:lnTo>
                <a:lnTo>
                  <a:pt x="4608004" y="356260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22631" y="83806"/>
            <a:ext cx="4364837" cy="1752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9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4608195" cy="356870"/>
          </a:xfrm>
          <a:custGeom>
            <a:avLst/>
            <a:gdLst/>
            <a:ahLst/>
            <a:cxnLst/>
            <a:rect l="l" t="t" r="r" b="b"/>
            <a:pathLst>
              <a:path w="4608195" h="356870">
                <a:moveTo>
                  <a:pt x="4608004" y="0"/>
                </a:moveTo>
                <a:lnTo>
                  <a:pt x="0" y="0"/>
                </a:lnTo>
                <a:lnTo>
                  <a:pt x="0" y="356260"/>
                </a:lnTo>
                <a:lnTo>
                  <a:pt x="4608004" y="356260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rgbClr val="F9F9F9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rgbClr val="F9F9F9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rgbClr val="F9F9F9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9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2631" y="83806"/>
            <a:ext cx="4364837" cy="1752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50" b="0" i="0">
                <a:solidFill>
                  <a:srgbClr val="F9F9F9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72224" y="1150213"/>
            <a:ext cx="3665651" cy="12128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3319272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" Target="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" Target="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7294" y="1265005"/>
            <a:ext cx="2338756" cy="369973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150" spc="20" dirty="0" err="1">
                <a:solidFill>
                  <a:srgbClr val="22373A"/>
                </a:solidFill>
                <a:latin typeface="Georgia"/>
                <a:cs typeface="Georgia"/>
              </a:rPr>
              <a:t>Лабо</a:t>
            </a:r>
            <a:r>
              <a:rPr sz="1150" spc="5" dirty="0" err="1">
                <a:solidFill>
                  <a:srgbClr val="22373A"/>
                </a:solidFill>
                <a:latin typeface="Georgia"/>
                <a:cs typeface="Georgia"/>
              </a:rPr>
              <a:t>р</a:t>
            </a:r>
            <a:r>
              <a:rPr sz="1150" spc="30" dirty="0" err="1">
                <a:solidFill>
                  <a:srgbClr val="22373A"/>
                </a:solidFill>
                <a:latin typeface="Georgia"/>
                <a:cs typeface="Georgia"/>
              </a:rPr>
              <a:t>а</a:t>
            </a:r>
            <a:r>
              <a:rPr sz="1150" spc="-50" dirty="0" err="1">
                <a:solidFill>
                  <a:srgbClr val="22373A"/>
                </a:solidFill>
                <a:latin typeface="Georgia"/>
                <a:cs typeface="Georgia"/>
              </a:rPr>
              <a:t>т</a:t>
            </a:r>
            <a:r>
              <a:rPr sz="1150" spc="30" dirty="0" err="1">
                <a:solidFill>
                  <a:srgbClr val="22373A"/>
                </a:solidFill>
                <a:latin typeface="Georgia"/>
                <a:cs typeface="Georgia"/>
              </a:rPr>
              <a:t>орная</a:t>
            </a:r>
            <a:r>
              <a:rPr sz="1150" spc="35" dirty="0">
                <a:solidFill>
                  <a:srgbClr val="22373A"/>
                </a:solidFill>
                <a:latin typeface="Georgia"/>
                <a:cs typeface="Georgia"/>
              </a:rPr>
              <a:t> </a:t>
            </a:r>
            <a:r>
              <a:rPr lang="ru-RU" sz="1150" spc="35">
                <a:solidFill>
                  <a:srgbClr val="22373A"/>
                </a:solidFill>
                <a:latin typeface="Georgia"/>
                <a:cs typeface="Georgia"/>
              </a:rPr>
              <a:t>работа </a:t>
            </a:r>
            <a:r>
              <a:rPr sz="1150" spc="-95">
                <a:solidFill>
                  <a:srgbClr val="22373A"/>
                </a:solidFill>
                <a:latin typeface="Georgia"/>
                <a:cs typeface="Georgia"/>
              </a:rPr>
              <a:t>№</a:t>
            </a:r>
            <a:r>
              <a:rPr sz="1150" spc="35">
                <a:solidFill>
                  <a:srgbClr val="22373A"/>
                </a:solidFill>
                <a:latin typeface="Georgia"/>
                <a:cs typeface="Georgia"/>
              </a:rPr>
              <a:t> </a:t>
            </a:r>
            <a:r>
              <a:rPr lang="en-US" sz="1150" spc="5" dirty="0">
                <a:solidFill>
                  <a:srgbClr val="22373A"/>
                </a:solidFill>
                <a:latin typeface="Georgia"/>
                <a:cs typeface="Georgia"/>
              </a:rPr>
              <a:t>2</a:t>
            </a:r>
            <a:r>
              <a:rPr lang="ru-RU" sz="1150" spc="5" dirty="0">
                <a:solidFill>
                  <a:srgbClr val="22373A"/>
                </a:solidFill>
                <a:latin typeface="Georgia"/>
                <a:cs typeface="Georgia"/>
              </a:rPr>
              <a:t> «Задача о погоне»</a:t>
            </a:r>
            <a:endParaRPr sz="1150" dirty="0">
              <a:latin typeface="Georgia"/>
              <a:cs typeface="Georgia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359994" y="1694478"/>
            <a:ext cx="3888104" cy="5080"/>
          </a:xfrm>
          <a:custGeom>
            <a:avLst/>
            <a:gdLst/>
            <a:ahLst/>
            <a:cxnLst/>
            <a:rect l="l" t="t" r="r" b="b"/>
            <a:pathLst>
              <a:path w="3888104" h="5080">
                <a:moveTo>
                  <a:pt x="0" y="5060"/>
                </a:moveTo>
                <a:lnTo>
                  <a:pt x="0" y="0"/>
                </a:lnTo>
                <a:lnTo>
                  <a:pt x="3888051" y="0"/>
                </a:lnTo>
                <a:lnTo>
                  <a:pt x="3888051" y="5060"/>
                </a:lnTo>
                <a:lnTo>
                  <a:pt x="0" y="5060"/>
                </a:lnTo>
                <a:close/>
              </a:path>
            </a:pathLst>
          </a:custGeom>
          <a:solidFill>
            <a:srgbClr val="EB801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7294" y="1965703"/>
            <a:ext cx="2338756" cy="138499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lang="ru-RU" sz="800" spc="5" dirty="0">
                <a:solidFill>
                  <a:srgbClr val="22373A"/>
                </a:solidFill>
                <a:latin typeface="Arial Unicode MS"/>
                <a:cs typeface="Arial Unicode MS"/>
              </a:rPr>
              <a:t>Филиппова Вероника Сергеевна</a:t>
            </a:r>
            <a:r>
              <a:rPr sz="800" spc="5" dirty="0">
                <a:solidFill>
                  <a:srgbClr val="22373A"/>
                </a:solidFill>
                <a:latin typeface="Arial Unicode MS"/>
                <a:cs typeface="Arial Unicode MS"/>
              </a:rPr>
              <a:t>,</a:t>
            </a:r>
            <a:r>
              <a:rPr sz="800" dirty="0">
                <a:solidFill>
                  <a:srgbClr val="22373A"/>
                </a:solidFill>
                <a:latin typeface="Arial Unicode MS"/>
                <a:cs typeface="Arial Unicode MS"/>
              </a:rPr>
              <a:t> </a:t>
            </a:r>
            <a:r>
              <a:rPr sz="800" spc="-25" dirty="0">
                <a:solidFill>
                  <a:srgbClr val="22373A"/>
                </a:solidFill>
                <a:latin typeface="Arial Unicode MS"/>
                <a:cs typeface="Arial Unicode MS"/>
              </a:rPr>
              <a:t>НКНбд-01-18</a:t>
            </a:r>
            <a:endParaRPr sz="800" dirty="0">
              <a:latin typeface="Arial Unicode MS"/>
              <a:cs typeface="Arial Unicode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80280" y="3220667"/>
            <a:ext cx="142875" cy="1257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650" spc="45" dirty="0">
                <a:solidFill>
                  <a:srgbClr val="22373A"/>
                </a:solidFill>
                <a:latin typeface="Arial Unicode MS"/>
                <a:cs typeface="Arial Unicode MS"/>
              </a:rPr>
              <a:t>1</a:t>
            </a:r>
            <a:r>
              <a:rPr sz="650" spc="-15" dirty="0">
                <a:solidFill>
                  <a:srgbClr val="22373A"/>
                </a:solidFill>
                <a:latin typeface="Arial Unicode MS"/>
                <a:cs typeface="Arial Unicode MS"/>
              </a:rPr>
              <a:t>/</a:t>
            </a:r>
            <a:r>
              <a:rPr sz="650" spc="-25" dirty="0">
                <a:solidFill>
                  <a:srgbClr val="22373A"/>
                </a:solidFill>
                <a:latin typeface="Arial Unicode MS"/>
                <a:cs typeface="Arial Unicode MS"/>
              </a:rPr>
              <a:t>4</a:t>
            </a:r>
            <a:endParaRPr sz="650">
              <a:latin typeface="Arial Unicode MS"/>
              <a:cs typeface="Arial Unicode MS"/>
            </a:endParaRPr>
          </a:p>
        </p:txBody>
      </p:sp>
    </p:spTree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35380" y="1431287"/>
            <a:ext cx="918844" cy="2051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150" spc="-15" dirty="0">
                <a:solidFill>
                  <a:srgbClr val="22373A"/>
                </a:solidFill>
                <a:latin typeface="Georgia"/>
                <a:cs typeface="Georgia"/>
                <a:hlinkClick r:id="rId2" action="ppaction://hlinksldjump"/>
              </a:rPr>
              <a:t>Цель</a:t>
            </a:r>
            <a:r>
              <a:rPr sz="1150" spc="-30" dirty="0">
                <a:solidFill>
                  <a:srgbClr val="22373A"/>
                </a:solidFill>
                <a:latin typeface="Georgia"/>
                <a:cs typeface="Georgia"/>
                <a:hlinkClick r:id="rId2" action="ppaction://hlinksldjump"/>
              </a:rPr>
              <a:t> </a:t>
            </a:r>
            <a:r>
              <a:rPr sz="1150" spc="20" dirty="0">
                <a:solidFill>
                  <a:srgbClr val="22373A"/>
                </a:solidFill>
                <a:latin typeface="Georgia"/>
                <a:cs typeface="Georgia"/>
                <a:hlinkClick r:id="rId2" action="ppaction://hlinksldjump"/>
              </a:rPr>
              <a:t>работы</a:t>
            </a:r>
            <a:endParaRPr sz="1150">
              <a:latin typeface="Georgia"/>
              <a:cs typeface="Georg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048080" y="1771593"/>
            <a:ext cx="2512060" cy="5080"/>
            <a:chOff x="1048080" y="1771593"/>
            <a:chExt cx="2512060" cy="5080"/>
          </a:xfrm>
        </p:grpSpPr>
        <p:sp>
          <p:nvSpPr>
            <p:cNvPr id="4" name="object 4"/>
            <p:cNvSpPr/>
            <p:nvPr/>
          </p:nvSpPr>
          <p:spPr>
            <a:xfrm>
              <a:off x="1048080" y="1771593"/>
              <a:ext cx="2512060" cy="5080"/>
            </a:xfrm>
            <a:custGeom>
              <a:avLst/>
              <a:gdLst/>
              <a:ahLst/>
              <a:cxnLst/>
              <a:rect l="l" t="t" r="r" b="b"/>
              <a:pathLst>
                <a:path w="2512060" h="5080">
                  <a:moveTo>
                    <a:pt x="0" y="5060"/>
                  </a:moveTo>
                  <a:lnTo>
                    <a:pt x="0" y="0"/>
                  </a:lnTo>
                  <a:lnTo>
                    <a:pt x="2511876" y="0"/>
                  </a:lnTo>
                  <a:lnTo>
                    <a:pt x="2511876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48080" y="1771593"/>
              <a:ext cx="628015" cy="5080"/>
            </a:xfrm>
            <a:custGeom>
              <a:avLst/>
              <a:gdLst/>
              <a:ahLst/>
              <a:cxnLst/>
              <a:rect l="l" t="t" r="r" b="b"/>
              <a:pathLst>
                <a:path w="628014" h="5080">
                  <a:moveTo>
                    <a:pt x="0" y="5060"/>
                  </a:moveTo>
                  <a:lnTo>
                    <a:pt x="0" y="0"/>
                  </a:lnTo>
                  <a:lnTo>
                    <a:pt x="627968" y="0"/>
                  </a:lnTo>
                  <a:lnTo>
                    <a:pt x="627968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2631" y="83806"/>
            <a:ext cx="770255" cy="1752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50" spc="-5" dirty="0">
                <a:solidFill>
                  <a:srgbClr val="F9F9F9"/>
                </a:solidFill>
                <a:latin typeface="Georgia"/>
                <a:cs typeface="Georgia"/>
              </a:rPr>
              <a:t>Цель</a:t>
            </a:r>
            <a:r>
              <a:rPr sz="950" spc="-20" dirty="0">
                <a:solidFill>
                  <a:srgbClr val="F9F9F9"/>
                </a:solidFill>
                <a:latin typeface="Georgia"/>
                <a:cs typeface="Georgia"/>
              </a:rPr>
              <a:t> </a:t>
            </a:r>
            <a:r>
              <a:rPr sz="950" spc="20" dirty="0">
                <a:solidFill>
                  <a:srgbClr val="F9F9F9"/>
                </a:solidFill>
                <a:latin typeface="Georgia"/>
                <a:cs typeface="Georgia"/>
              </a:rPr>
              <a:t>работы</a:t>
            </a:r>
            <a:endParaRPr sz="950">
              <a:latin typeface="Georgia"/>
              <a:cs typeface="Georg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56254"/>
            <a:ext cx="4608195" cy="5080"/>
            <a:chOff x="0" y="356254"/>
            <a:chExt cx="4608195" cy="5080"/>
          </a:xfrm>
        </p:grpSpPr>
        <p:sp>
          <p:nvSpPr>
            <p:cNvPr id="4" name="object 4"/>
            <p:cNvSpPr/>
            <p:nvPr/>
          </p:nvSpPr>
          <p:spPr>
            <a:xfrm>
              <a:off x="0" y="35878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5625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6254"/>
              <a:ext cx="2304415" cy="5080"/>
            </a:xfrm>
            <a:custGeom>
              <a:avLst/>
              <a:gdLst/>
              <a:ahLst/>
              <a:cxnLst/>
              <a:rect l="l" t="t" r="r" b="b"/>
              <a:pathLst>
                <a:path w="2304415" h="5079">
                  <a:moveTo>
                    <a:pt x="0" y="5060"/>
                  </a:moveTo>
                  <a:lnTo>
                    <a:pt x="0" y="0"/>
                  </a:lnTo>
                  <a:lnTo>
                    <a:pt x="2304030" y="0"/>
                  </a:lnTo>
                  <a:lnTo>
                    <a:pt x="230403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411797" y="1487395"/>
            <a:ext cx="3784600" cy="40267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4300"/>
              </a:lnSpc>
              <a:spcBef>
                <a:spcPts val="100"/>
              </a:spcBef>
            </a:pPr>
            <a:r>
              <a:rPr lang="ru-RU" sz="900" dirty="0">
                <a:solidFill>
                  <a:srgbClr val="22373A"/>
                </a:solidFill>
                <a:latin typeface="Arial Unicode MS"/>
                <a:cs typeface="Arial Unicode MS"/>
              </a:rPr>
              <a:t>Ознакомиться с задачей о погоне</a:t>
            </a:r>
          </a:p>
          <a:p>
            <a:pPr marL="12700" marR="5080">
              <a:lnSpc>
                <a:spcPct val="144300"/>
              </a:lnSpc>
              <a:spcBef>
                <a:spcPts val="100"/>
              </a:spcBef>
            </a:pPr>
            <a:r>
              <a:rPr lang="ru-RU" sz="900" dirty="0">
                <a:solidFill>
                  <a:srgbClr val="22373A"/>
                </a:solidFill>
                <a:latin typeface="Arial Unicode MS"/>
                <a:cs typeface="Arial Unicode MS"/>
              </a:rPr>
              <a:t>Решить одну из предложенных задач</a:t>
            </a:r>
            <a:endParaRPr lang="ru-RU" sz="900" dirty="0">
              <a:latin typeface="Arial Unicode MS"/>
              <a:cs typeface="Arial Unicode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74769" y="3220667"/>
            <a:ext cx="147955" cy="1257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650" spc="75" dirty="0">
                <a:solidFill>
                  <a:srgbClr val="22373A"/>
                </a:solidFill>
                <a:latin typeface="Arial Unicode MS"/>
                <a:cs typeface="Arial Unicode MS"/>
              </a:rPr>
              <a:t>2</a:t>
            </a:r>
            <a:r>
              <a:rPr sz="650" dirty="0">
                <a:solidFill>
                  <a:srgbClr val="22373A"/>
                </a:solidFill>
                <a:latin typeface="Arial Unicode MS"/>
                <a:cs typeface="Arial Unicode MS"/>
              </a:rPr>
              <a:t>/</a:t>
            </a:r>
            <a:r>
              <a:rPr sz="650" spc="-25" dirty="0">
                <a:solidFill>
                  <a:srgbClr val="22373A"/>
                </a:solidFill>
                <a:latin typeface="Arial Unicode MS"/>
                <a:cs typeface="Arial Unicode MS"/>
              </a:rPr>
              <a:t>4</a:t>
            </a:r>
            <a:endParaRPr sz="650">
              <a:latin typeface="Arial Unicode MS"/>
              <a:cs typeface="Arial Unicode MS"/>
            </a:endParaRPr>
          </a:p>
        </p:txBody>
      </p:sp>
    </p:spTree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35380" y="1427629"/>
            <a:ext cx="519430" cy="2051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150" dirty="0">
                <a:solidFill>
                  <a:srgbClr val="22373A"/>
                </a:solidFill>
                <a:latin typeface="Georgia"/>
                <a:cs typeface="Georgia"/>
                <a:hlinkClick r:id="rId2" action="ppaction://hlinksldjump"/>
              </a:rPr>
              <a:t>Задачи</a:t>
            </a:r>
            <a:endParaRPr sz="1150">
              <a:latin typeface="Georgia"/>
              <a:cs typeface="Georg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048080" y="1767935"/>
            <a:ext cx="2512060" cy="5080"/>
            <a:chOff x="1048080" y="1767935"/>
            <a:chExt cx="2512060" cy="5080"/>
          </a:xfrm>
        </p:grpSpPr>
        <p:sp>
          <p:nvSpPr>
            <p:cNvPr id="4" name="object 4"/>
            <p:cNvSpPr/>
            <p:nvPr/>
          </p:nvSpPr>
          <p:spPr>
            <a:xfrm>
              <a:off x="1048080" y="1767935"/>
              <a:ext cx="2512060" cy="5080"/>
            </a:xfrm>
            <a:custGeom>
              <a:avLst/>
              <a:gdLst/>
              <a:ahLst/>
              <a:cxnLst/>
              <a:rect l="l" t="t" r="r" b="b"/>
              <a:pathLst>
                <a:path w="2512060" h="5080">
                  <a:moveTo>
                    <a:pt x="0" y="5060"/>
                  </a:moveTo>
                  <a:lnTo>
                    <a:pt x="0" y="0"/>
                  </a:lnTo>
                  <a:lnTo>
                    <a:pt x="2511876" y="0"/>
                  </a:lnTo>
                  <a:lnTo>
                    <a:pt x="2511876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48080" y="1767935"/>
              <a:ext cx="1256030" cy="5080"/>
            </a:xfrm>
            <a:custGeom>
              <a:avLst/>
              <a:gdLst/>
              <a:ahLst/>
              <a:cxnLst/>
              <a:rect l="l" t="t" r="r" b="b"/>
              <a:pathLst>
                <a:path w="1256030" h="5080">
                  <a:moveTo>
                    <a:pt x="0" y="5060"/>
                  </a:moveTo>
                  <a:lnTo>
                    <a:pt x="0" y="0"/>
                  </a:lnTo>
                  <a:lnTo>
                    <a:pt x="1255938" y="0"/>
                  </a:lnTo>
                  <a:lnTo>
                    <a:pt x="1255938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631" y="83806"/>
            <a:ext cx="437515" cy="1752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5" dirty="0"/>
              <a:t>Задачи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0" y="356254"/>
            <a:ext cx="4608195" cy="5080"/>
            <a:chOff x="0" y="356254"/>
            <a:chExt cx="4608195" cy="5080"/>
          </a:xfrm>
        </p:grpSpPr>
        <p:sp>
          <p:nvSpPr>
            <p:cNvPr id="4" name="object 4"/>
            <p:cNvSpPr/>
            <p:nvPr/>
          </p:nvSpPr>
          <p:spPr>
            <a:xfrm>
              <a:off x="0" y="35878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5625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6254"/>
              <a:ext cx="3456304" cy="5080"/>
            </a:xfrm>
            <a:custGeom>
              <a:avLst/>
              <a:gdLst/>
              <a:ahLst/>
              <a:cxnLst/>
              <a:rect l="l" t="t" r="r" b="b"/>
              <a:pathLst>
                <a:path w="3456304" h="5079">
                  <a:moveTo>
                    <a:pt x="0" y="5060"/>
                  </a:moveTo>
                  <a:lnTo>
                    <a:pt x="0" y="0"/>
                  </a:lnTo>
                  <a:lnTo>
                    <a:pt x="3456045" y="0"/>
                  </a:lnTo>
                  <a:lnTo>
                    <a:pt x="3456045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472224" y="1150213"/>
            <a:ext cx="3408045" cy="1197123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L="164465" indent="-140335">
              <a:lnSpc>
                <a:spcPct val="100000"/>
              </a:lnSpc>
              <a:spcBef>
                <a:spcPts val="575"/>
              </a:spcBef>
              <a:buAutoNum type="arabicPeriod"/>
              <a:tabLst>
                <a:tab pos="165100" algn="l"/>
              </a:tabLst>
            </a:pPr>
            <a:r>
              <a:rPr lang="ru-RU" sz="9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 panose="020B0604020202020204" charset="-128"/>
                <a:ea typeface="Arial Unicode MS" panose="020B0604020202020204" charset="-128"/>
                <a:cs typeface="Arial Unicode MS" panose="020B0604020202020204" charset="-128"/>
              </a:rPr>
              <a:t>Записать уравнение, описывающее движение катера, с начальными условиями для двух случаев (в зависимости от расположения катера относительно лодки в начальный момент времени). </a:t>
            </a:r>
          </a:p>
          <a:p>
            <a:pPr marL="164465" indent="-140335">
              <a:lnSpc>
                <a:spcPct val="100000"/>
              </a:lnSpc>
              <a:spcBef>
                <a:spcPts val="575"/>
              </a:spcBef>
              <a:buAutoNum type="arabicPeriod"/>
              <a:tabLst>
                <a:tab pos="165100" algn="l"/>
              </a:tabLst>
            </a:pPr>
            <a:r>
              <a:rPr lang="ru-RU" sz="9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 panose="020B0604020202020204" charset="-128"/>
                <a:ea typeface="Arial Unicode MS" panose="020B0604020202020204" charset="-128"/>
                <a:cs typeface="Arial Unicode MS" panose="020B0604020202020204" charset="-128"/>
              </a:rPr>
              <a:t>Построить траекторию движения катера и лодки для двух случаев.</a:t>
            </a:r>
          </a:p>
          <a:p>
            <a:pPr marL="164465" indent="-140335">
              <a:lnSpc>
                <a:spcPct val="100000"/>
              </a:lnSpc>
              <a:spcBef>
                <a:spcPts val="575"/>
              </a:spcBef>
              <a:buAutoNum type="arabicPeriod"/>
              <a:tabLst>
                <a:tab pos="165100" algn="l"/>
              </a:tabLst>
            </a:pPr>
            <a:r>
              <a:rPr lang="ru-RU" sz="9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 panose="020B0604020202020204" charset="-128"/>
                <a:ea typeface="Arial Unicode MS" panose="020B0604020202020204" charset="-128"/>
                <a:cs typeface="Arial Unicode MS" panose="020B0604020202020204" charset="-128"/>
              </a:rPr>
              <a:t>Найти точку пересечения траектории катера и лодки</a:t>
            </a:r>
            <a:endParaRPr lang="ru-RU" sz="900" dirty="0">
              <a:solidFill>
                <a:schemeClr val="tx1">
                  <a:lumMod val="75000"/>
                  <a:lumOff val="25000"/>
                </a:schemeClr>
              </a:solidFill>
              <a:latin typeface="Arial Unicode MS" panose="020B0604020202020204" charset="-128"/>
              <a:ea typeface="Arial Unicode MS" panose="020B0604020202020204" charset="-128"/>
              <a:cs typeface="Arial Unicode MS" panose="020B0604020202020204" charset="-128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75861" y="3220667"/>
            <a:ext cx="146685" cy="1257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650" spc="-60" dirty="0">
                <a:solidFill>
                  <a:srgbClr val="22373A"/>
                </a:solidFill>
                <a:latin typeface="Arial Unicode MS"/>
                <a:cs typeface="Arial Unicode MS"/>
              </a:rPr>
              <a:t>3</a:t>
            </a:r>
            <a:r>
              <a:rPr sz="650" spc="125" dirty="0">
                <a:solidFill>
                  <a:srgbClr val="22373A"/>
                </a:solidFill>
                <a:latin typeface="Arial Unicode MS"/>
                <a:cs typeface="Arial Unicode MS"/>
              </a:rPr>
              <a:t>/</a:t>
            </a:r>
            <a:r>
              <a:rPr sz="650" spc="-25" dirty="0">
                <a:solidFill>
                  <a:srgbClr val="22373A"/>
                </a:solidFill>
                <a:latin typeface="Arial Unicode MS"/>
                <a:cs typeface="Arial Unicode MS"/>
              </a:rPr>
              <a:t>4</a:t>
            </a:r>
            <a:endParaRPr sz="650">
              <a:latin typeface="Arial Unicode MS"/>
              <a:cs typeface="Arial Unicode MS"/>
            </a:endParaRPr>
          </a:p>
        </p:txBody>
      </p:sp>
    </p:spTree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35380" y="1426728"/>
            <a:ext cx="690880" cy="2051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150" spc="-10" dirty="0">
                <a:solidFill>
                  <a:srgbClr val="22373A"/>
                </a:solidFill>
                <a:latin typeface="Georgia"/>
                <a:cs typeface="Georgia"/>
                <a:hlinkClick r:id="rId2" action="ppaction://hlinksldjump"/>
              </a:rPr>
              <a:t>Результат</a:t>
            </a:r>
            <a:endParaRPr sz="1150">
              <a:latin typeface="Georgia"/>
              <a:cs typeface="Georg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048080" y="1767046"/>
            <a:ext cx="2512060" cy="5080"/>
            <a:chOff x="1048080" y="1767046"/>
            <a:chExt cx="2512060" cy="5080"/>
          </a:xfrm>
        </p:grpSpPr>
        <p:sp>
          <p:nvSpPr>
            <p:cNvPr id="4" name="object 4"/>
            <p:cNvSpPr/>
            <p:nvPr/>
          </p:nvSpPr>
          <p:spPr>
            <a:xfrm>
              <a:off x="1048080" y="1767046"/>
              <a:ext cx="2512060" cy="5080"/>
            </a:xfrm>
            <a:custGeom>
              <a:avLst/>
              <a:gdLst/>
              <a:ahLst/>
              <a:cxnLst/>
              <a:rect l="l" t="t" r="r" b="b"/>
              <a:pathLst>
                <a:path w="2512060" h="5080">
                  <a:moveTo>
                    <a:pt x="0" y="5060"/>
                  </a:moveTo>
                  <a:lnTo>
                    <a:pt x="0" y="0"/>
                  </a:lnTo>
                  <a:lnTo>
                    <a:pt x="2511876" y="0"/>
                  </a:lnTo>
                  <a:lnTo>
                    <a:pt x="2511876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48080" y="1767046"/>
              <a:ext cx="1884045" cy="5080"/>
            </a:xfrm>
            <a:custGeom>
              <a:avLst/>
              <a:gdLst/>
              <a:ahLst/>
              <a:cxnLst/>
              <a:rect l="l" t="t" r="r" b="b"/>
              <a:pathLst>
                <a:path w="1884045" h="5080">
                  <a:moveTo>
                    <a:pt x="0" y="5060"/>
                  </a:moveTo>
                  <a:lnTo>
                    <a:pt x="0" y="0"/>
                  </a:lnTo>
                  <a:lnTo>
                    <a:pt x="1883907" y="0"/>
                  </a:lnTo>
                  <a:lnTo>
                    <a:pt x="1883907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2631" y="83806"/>
            <a:ext cx="579755" cy="1752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50" spc="-45" dirty="0">
                <a:solidFill>
                  <a:srgbClr val="F9F9F9"/>
                </a:solidFill>
                <a:latin typeface="Georgia"/>
                <a:cs typeface="Georgia"/>
              </a:rPr>
              <a:t>Р</a:t>
            </a:r>
            <a:r>
              <a:rPr sz="950" spc="45" dirty="0">
                <a:solidFill>
                  <a:srgbClr val="F9F9F9"/>
                </a:solidFill>
                <a:latin typeface="Georgia"/>
                <a:cs typeface="Georgia"/>
              </a:rPr>
              <a:t>е</a:t>
            </a:r>
            <a:r>
              <a:rPr sz="950" spc="20" dirty="0">
                <a:solidFill>
                  <a:srgbClr val="F9F9F9"/>
                </a:solidFill>
                <a:latin typeface="Georgia"/>
                <a:cs typeface="Georgia"/>
              </a:rPr>
              <a:t>з</a:t>
            </a:r>
            <a:r>
              <a:rPr sz="950" spc="-5" dirty="0">
                <a:solidFill>
                  <a:srgbClr val="F9F9F9"/>
                </a:solidFill>
                <a:latin typeface="Georgia"/>
                <a:cs typeface="Georgia"/>
              </a:rPr>
              <a:t>у</a:t>
            </a:r>
            <a:r>
              <a:rPr sz="950" spc="20" dirty="0">
                <a:solidFill>
                  <a:srgbClr val="F9F9F9"/>
                </a:solidFill>
                <a:latin typeface="Georgia"/>
                <a:cs typeface="Georgia"/>
              </a:rPr>
              <a:t>л</a:t>
            </a:r>
            <a:r>
              <a:rPr sz="950" spc="-20" dirty="0">
                <a:solidFill>
                  <a:srgbClr val="F9F9F9"/>
                </a:solidFill>
                <a:latin typeface="Georgia"/>
                <a:cs typeface="Georgia"/>
              </a:rPr>
              <a:t>ь</a:t>
            </a:r>
            <a:r>
              <a:rPr sz="950" spc="-50" dirty="0">
                <a:solidFill>
                  <a:srgbClr val="F9F9F9"/>
                </a:solidFill>
                <a:latin typeface="Georgia"/>
                <a:cs typeface="Georgia"/>
              </a:rPr>
              <a:t>т</a:t>
            </a:r>
            <a:r>
              <a:rPr sz="950" spc="30" dirty="0">
                <a:solidFill>
                  <a:srgbClr val="F9F9F9"/>
                </a:solidFill>
                <a:latin typeface="Georgia"/>
                <a:cs typeface="Georgia"/>
              </a:rPr>
              <a:t>а</a:t>
            </a:r>
            <a:r>
              <a:rPr sz="950" spc="-10" dirty="0">
                <a:solidFill>
                  <a:srgbClr val="F9F9F9"/>
                </a:solidFill>
                <a:latin typeface="Georgia"/>
                <a:cs typeface="Georgia"/>
              </a:rPr>
              <a:t>т</a:t>
            </a:r>
            <a:endParaRPr sz="950">
              <a:latin typeface="Georgia"/>
              <a:cs typeface="Georg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56254"/>
            <a:ext cx="4608195" cy="5080"/>
            <a:chOff x="0" y="356254"/>
            <a:chExt cx="4608195" cy="5080"/>
          </a:xfrm>
        </p:grpSpPr>
        <p:sp>
          <p:nvSpPr>
            <p:cNvPr id="4" name="object 4"/>
            <p:cNvSpPr/>
            <p:nvPr/>
          </p:nvSpPr>
          <p:spPr>
            <a:xfrm>
              <a:off x="0" y="358787"/>
              <a:ext cx="4608195" cy="0"/>
            </a:xfrm>
            <a:custGeom>
              <a:avLst/>
              <a:gdLst/>
              <a:ahLst/>
              <a:cxnLst/>
              <a:rect l="l" t="t" r="r" b="b"/>
              <a:pathLst>
                <a:path w="4608195">
                  <a:moveTo>
                    <a:pt x="0" y="0"/>
                  </a:moveTo>
                  <a:lnTo>
                    <a:pt x="4608004" y="0"/>
                  </a:lnTo>
                </a:path>
              </a:pathLst>
            </a:custGeom>
            <a:ln w="5054">
              <a:solidFill>
                <a:srgbClr val="D5C5B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5625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56254"/>
              <a:ext cx="4608195" cy="5080"/>
            </a:xfrm>
            <a:custGeom>
              <a:avLst/>
              <a:gdLst/>
              <a:ahLst/>
              <a:cxnLst/>
              <a:rect l="l" t="t" r="r" b="b"/>
              <a:pathLst>
                <a:path w="4608195" h="5079">
                  <a:moveTo>
                    <a:pt x="0" y="5060"/>
                  </a:moveTo>
                  <a:lnTo>
                    <a:pt x="0" y="0"/>
                  </a:lnTo>
                  <a:lnTo>
                    <a:pt x="4608060" y="0"/>
                  </a:lnTo>
                  <a:lnTo>
                    <a:pt x="46080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323850" y="968375"/>
            <a:ext cx="3879850" cy="12259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4300"/>
              </a:lnSpc>
              <a:spcBef>
                <a:spcPts val="100"/>
              </a:spcBef>
            </a:pPr>
            <a:r>
              <a:rPr lang="ru-RU" sz="900" dirty="0">
                <a:solidFill>
                  <a:srgbClr val="22373A"/>
                </a:solidFill>
                <a:latin typeface="Arial Unicode MS"/>
                <a:cs typeface="Arial Unicode MS"/>
              </a:rPr>
              <a:t>Научилась пользоваться </a:t>
            </a:r>
            <a:r>
              <a:rPr lang="en-US" sz="900" dirty="0" err="1">
                <a:solidFill>
                  <a:srgbClr val="22373A"/>
                </a:solidFill>
                <a:latin typeface="Arial Unicode MS"/>
                <a:cs typeface="Arial Unicode MS"/>
              </a:rPr>
              <a:t>Jupyter</a:t>
            </a:r>
            <a:r>
              <a:rPr lang="en-US" sz="900" dirty="0">
                <a:solidFill>
                  <a:srgbClr val="22373A"/>
                </a:solidFill>
                <a:latin typeface="Arial Unicode MS"/>
                <a:cs typeface="Arial Unicode MS"/>
              </a:rPr>
              <a:t> Notebook </a:t>
            </a:r>
          </a:p>
          <a:p>
            <a:pPr marL="12700" marR="5080">
              <a:lnSpc>
                <a:spcPct val="144300"/>
              </a:lnSpc>
              <a:spcBef>
                <a:spcPts val="100"/>
              </a:spcBef>
            </a:pPr>
            <a:r>
              <a:rPr lang="ru-RU" sz="900" dirty="0">
                <a:solidFill>
                  <a:srgbClr val="22373A"/>
                </a:solidFill>
                <a:latin typeface="Arial Unicode MS"/>
                <a:cs typeface="Arial Unicode MS"/>
              </a:rPr>
              <a:t>Вспомнила язык программирования </a:t>
            </a:r>
            <a:r>
              <a:rPr lang="en-US" sz="900" dirty="0">
                <a:solidFill>
                  <a:srgbClr val="22373A"/>
                </a:solidFill>
                <a:latin typeface="Arial Unicode MS"/>
                <a:cs typeface="Arial Unicode MS"/>
              </a:rPr>
              <a:t>Python</a:t>
            </a:r>
            <a:r>
              <a:rPr lang="ru-RU" sz="900" dirty="0">
                <a:solidFill>
                  <a:srgbClr val="22373A"/>
                </a:solidFill>
                <a:latin typeface="Arial Unicode MS"/>
                <a:cs typeface="Arial Unicode MS"/>
              </a:rPr>
              <a:t>, узнала, как работать с графиками</a:t>
            </a:r>
            <a:endParaRPr lang="en-US" sz="900" dirty="0">
              <a:solidFill>
                <a:srgbClr val="22373A"/>
              </a:solidFill>
              <a:latin typeface="Arial Unicode MS"/>
              <a:cs typeface="Arial Unicode MS"/>
            </a:endParaRPr>
          </a:p>
          <a:p>
            <a:pPr marL="12700" marR="5080">
              <a:lnSpc>
                <a:spcPct val="144300"/>
              </a:lnSpc>
              <a:spcBef>
                <a:spcPts val="100"/>
              </a:spcBef>
            </a:pPr>
            <a:r>
              <a:rPr lang="ru-RU" sz="900" spc="-65" dirty="0">
                <a:solidFill>
                  <a:srgbClr val="22373A"/>
                </a:solidFill>
                <a:latin typeface="Arial Unicode MS"/>
                <a:cs typeface="Arial Unicode MS"/>
              </a:rPr>
              <a:t>А так же в</a:t>
            </a:r>
            <a:r>
              <a:rPr lang="ru-RU" sz="900" spc="5" dirty="0">
                <a:solidFill>
                  <a:srgbClr val="22373A"/>
                </a:solidFill>
                <a:latin typeface="Arial Unicode MS"/>
                <a:cs typeface="Arial Unicode MS"/>
              </a:rPr>
              <a:t> </a:t>
            </a:r>
            <a:r>
              <a:rPr lang="ru-RU" sz="900" spc="-30" dirty="0">
                <a:solidFill>
                  <a:srgbClr val="22373A"/>
                </a:solidFill>
                <a:latin typeface="Arial Unicode MS"/>
                <a:cs typeface="Arial Unicode MS"/>
              </a:rPr>
              <a:t>результате</a:t>
            </a:r>
            <a:r>
              <a:rPr lang="ru-RU" sz="900" spc="5" dirty="0">
                <a:solidFill>
                  <a:srgbClr val="22373A"/>
                </a:solidFill>
                <a:latin typeface="Arial Unicode MS"/>
                <a:cs typeface="Arial Unicode MS"/>
              </a:rPr>
              <a:t> </a:t>
            </a:r>
            <a:r>
              <a:rPr lang="ru-RU" sz="900" dirty="0">
                <a:solidFill>
                  <a:srgbClr val="22373A"/>
                </a:solidFill>
                <a:latin typeface="Arial Unicode MS"/>
                <a:cs typeface="Arial Unicode MS"/>
              </a:rPr>
              <a:t>имею два графика, показывающие траектории движения катера и лодки (для двух случаев)</a:t>
            </a:r>
          </a:p>
          <a:p>
            <a:pPr marL="12700" marR="5080">
              <a:lnSpc>
                <a:spcPct val="144300"/>
              </a:lnSpc>
              <a:spcBef>
                <a:spcPts val="100"/>
              </a:spcBef>
            </a:pPr>
            <a:r>
              <a:rPr lang="ru-RU" sz="900" dirty="0">
                <a:solidFill>
                  <a:srgbClr val="22373A"/>
                </a:solidFill>
                <a:latin typeface="Arial Unicode MS"/>
                <a:cs typeface="Arial Unicode MS"/>
              </a:rPr>
              <a:t> </a:t>
            </a:r>
            <a:endParaRPr sz="900" dirty="0">
              <a:latin typeface="Arial Unicode MS"/>
              <a:cs typeface="Arial Unicode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73181" y="3220667"/>
            <a:ext cx="149860" cy="1257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650" spc="-40" dirty="0">
                <a:solidFill>
                  <a:srgbClr val="22373A"/>
                </a:solidFill>
                <a:latin typeface="Arial Unicode MS"/>
                <a:cs typeface="Arial Unicode MS"/>
              </a:rPr>
              <a:t>4</a:t>
            </a:r>
            <a:r>
              <a:rPr sz="650" spc="125" dirty="0">
                <a:solidFill>
                  <a:srgbClr val="22373A"/>
                </a:solidFill>
                <a:latin typeface="Arial Unicode MS"/>
                <a:cs typeface="Arial Unicode MS"/>
              </a:rPr>
              <a:t>/</a:t>
            </a:r>
            <a:r>
              <a:rPr sz="650" spc="-25" dirty="0">
                <a:solidFill>
                  <a:srgbClr val="22373A"/>
                </a:solidFill>
                <a:latin typeface="Arial Unicode MS"/>
                <a:cs typeface="Arial Unicode MS"/>
              </a:rPr>
              <a:t>4</a:t>
            </a:r>
            <a:endParaRPr sz="650">
              <a:latin typeface="Arial Unicode MS"/>
              <a:cs typeface="Arial Unicode MS"/>
            </a:endParaRPr>
          </a:p>
        </p:txBody>
      </p:sp>
    </p:spTree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2373A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</TotalTime>
  <Words>115</Words>
  <Application>Microsoft Office PowerPoint</Application>
  <PresentationFormat>Произвольный</PresentationFormat>
  <Paragraphs>21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Georgia</vt:lpstr>
      <vt:lpstr>Calibri</vt:lpstr>
      <vt:lpstr>Arial Unicode MS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Задачи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Лабораторная № 1</dc:title>
  <dc:creator>Бешкуров Михаил Борисович, НКНбд-01-18</dc:creator>
  <cp:lastModifiedBy>. Veronika .</cp:lastModifiedBy>
  <cp:revision>5</cp:revision>
  <dcterms:created xsi:type="dcterms:W3CDTF">2021-02-06T08:52:14Z</dcterms:created>
  <dcterms:modified xsi:type="dcterms:W3CDTF">2021-02-20T18:38:43Z</dcterms:modified>
</cp:coreProperties>
</file>